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58" r:id="rId4"/>
    <p:sldId id="262" r:id="rId5"/>
    <p:sldId id="261" r:id="rId6"/>
    <p:sldId id="260" r:id="rId7"/>
    <p:sldId id="264" r:id="rId8"/>
    <p:sldId id="25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F452"/>
    <a:srgbClr val="FFFF00"/>
    <a:srgbClr val="FF5050"/>
    <a:srgbClr val="69D8FF"/>
    <a:srgbClr val="F9D0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6" autoAdjust="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2EA7-5400-4AF1-94AC-81A582E94B8C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BBE7-37B4-40DB-A5DE-53592C2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latin typeface="+mn-lt"/>
              </a:rPr>
              <a:t>Муниципальное бюджетное образовательное учреждение дополнительного образования «Центр детского творчества»</a:t>
            </a:r>
            <a:endParaRPr lang="ru-RU" sz="20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344816" cy="5112568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«Оптимизация процесса размещения информации на сайте, в мессенджерах и социальных сетях МБОУ ДО «ЦДТ» </a:t>
            </a:r>
          </a:p>
          <a:p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7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7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i="1" dirty="0" smtClean="0">
                <a:solidFill>
                  <a:schemeClr val="tx1"/>
                </a:solidFill>
              </a:rPr>
              <a:t>Яя, 2022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539552" y="1052736"/>
            <a:ext cx="8064896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buFont typeface="Wingdings" pitchFamily="2" charset="2"/>
              <a:buChar char="ü"/>
            </a:pPr>
            <a:r>
              <a:rPr dirty="0" err="1" smtClean="0">
                <a:latin typeface="Times New Roman" pitchFamily="18" charset="0"/>
                <a:cs typeface="EJNMOB+Times New Roman Bold"/>
              </a:rPr>
              <a:t>Длительный</a:t>
            </a:r>
            <a:r>
              <a:rPr dirty="0" smtClean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процесс </a:t>
            </a:r>
            <a:r>
              <a:rPr spc="-23" dirty="0">
                <a:latin typeface="Times New Roman" pitchFamily="18" charset="0"/>
                <a:cs typeface="EJNMOB+Times New Roman Bold"/>
              </a:rPr>
              <a:t>подготовки</a:t>
            </a:r>
            <a:r>
              <a:rPr spc="42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информации</a:t>
            </a:r>
          </a:p>
          <a:p>
            <a:pPr marR="0">
              <a:buFont typeface="Wingdings" pitchFamily="2" charset="2"/>
              <a:buChar char="ü"/>
            </a:pPr>
            <a:r>
              <a:rPr dirty="0" err="1" smtClean="0">
                <a:latin typeface="Times New Roman" pitchFamily="18" charset="0"/>
                <a:cs typeface="EJNMOB+Times New Roman Bold"/>
              </a:rPr>
              <a:t>Избыточность</a:t>
            </a:r>
            <a:r>
              <a:rPr dirty="0" smtClean="0">
                <a:latin typeface="Times New Roman" pitchFamily="18" charset="0"/>
                <a:cs typeface="EJNMOB+Times New Roman Bold"/>
              </a:rPr>
              <a:t> </a:t>
            </a:r>
            <a:r>
              <a:rPr dirty="0" err="1" smtClean="0">
                <a:latin typeface="Times New Roman" pitchFamily="18" charset="0"/>
                <a:cs typeface="EJNMOB+Times New Roman Bold"/>
              </a:rPr>
              <a:t>информации</a:t>
            </a:r>
            <a:endParaRPr lang="ru-RU" dirty="0" smtClean="0">
              <a:latin typeface="Times New Roman" pitchFamily="18" charset="0"/>
              <a:cs typeface="EJNMOB+Times New Roman Bold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EJNMOB+Times New Roman Bold"/>
              </a:rPr>
              <a:t>Длительное</a:t>
            </a:r>
            <a:r>
              <a:rPr lang="ru-RU" spc="17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время загрузки</a:t>
            </a:r>
            <a:r>
              <a:rPr lang="ru-RU" spc="15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нескольких</a:t>
            </a:r>
            <a:r>
              <a:rPr lang="ru-RU" spc="24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изображений или</a:t>
            </a:r>
            <a:r>
              <a:rPr lang="ru-RU" spc="14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pc="-13" dirty="0" smtClean="0">
                <a:latin typeface="Times New Roman" pitchFamily="18" charset="0"/>
                <a:cs typeface="EJNMOB+Times New Roman Bold"/>
              </a:rPr>
              <a:t>файлов</a:t>
            </a:r>
            <a:r>
              <a:rPr lang="ru-RU" spc="42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с </a:t>
            </a:r>
            <a:r>
              <a:rPr lang="ru-RU" spc="-11" dirty="0" smtClean="0">
                <a:latin typeface="Times New Roman" pitchFamily="18" charset="0"/>
                <a:cs typeface="EJNMOB+Times New Roman Bold"/>
              </a:rPr>
              <a:t>большим</a:t>
            </a:r>
            <a:r>
              <a:rPr lang="ru-RU" spc="32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pc="-19" dirty="0" smtClean="0">
                <a:latin typeface="Times New Roman" pitchFamily="18" charset="0"/>
                <a:cs typeface="EJNMOB+Times New Roman Bold"/>
              </a:rPr>
              <a:t>объемом</a:t>
            </a:r>
          </a:p>
          <a:p>
            <a:pPr marR="0"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EJNMOB+Times New Roman Bold"/>
              </a:rPr>
              <a:t>Разностилевое</a:t>
            </a:r>
            <a:r>
              <a:rPr lang="ru-RU" spc="11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оформление</a:t>
            </a:r>
            <a:r>
              <a:rPr lang="ru-RU" spc="38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pc="-18" dirty="0" smtClean="0">
                <a:latin typeface="Times New Roman" pitchFamily="18" charset="0"/>
                <a:cs typeface="EJNMOB+Times New Roman Bold"/>
              </a:rPr>
              <a:t>текстовой</a:t>
            </a:r>
            <a:r>
              <a:rPr lang="ru-RU" spc="41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информации</a:t>
            </a:r>
          </a:p>
          <a:p>
            <a:pPr marR="0">
              <a:buFont typeface="Wingdings" pitchFamily="2" charset="2"/>
              <a:buChar char="ü"/>
            </a:pPr>
            <a:r>
              <a:rPr lang="ru-RU" spc="-18" dirty="0" smtClean="0">
                <a:latin typeface="Times New Roman" pitchFamily="18" charset="0"/>
                <a:cs typeface="EJNMOB+Times New Roman Bold"/>
              </a:rPr>
              <a:t>Необходимость</a:t>
            </a:r>
            <a:r>
              <a:rPr lang="ru-RU" spc="18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своевременного размещения</a:t>
            </a:r>
            <a:r>
              <a:rPr lang="ru-RU" spc="38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новостей</a:t>
            </a:r>
            <a:r>
              <a:rPr lang="ru-RU" spc="22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на сайте и в </a:t>
            </a:r>
            <a:r>
              <a:rPr lang="ru-RU" dirty="0" err="1" smtClean="0">
                <a:latin typeface="Times New Roman" pitchFamily="18" charset="0"/>
                <a:cs typeface="EJNMOB+Times New Roman Bold"/>
              </a:rPr>
              <a:t>мессенджерах</a:t>
            </a:r>
            <a:r>
              <a:rPr lang="ru-RU" spc="32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учреждения</a:t>
            </a:r>
            <a:endParaRPr dirty="0">
              <a:latin typeface="Times New Roman" pitchFamily="18" charset="0"/>
              <a:cs typeface="EJNMOB+Times New Roman Bold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1475656" y="332656"/>
            <a:ext cx="61206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R="0" algn="ctr">
              <a:spcAft>
                <a:spcPts val="0"/>
              </a:spcAft>
            </a:pPr>
            <a:r>
              <a:rPr sz="2400" dirty="0" err="1">
                <a:latin typeface="Times New Roman" pitchFamily="18" charset="0"/>
                <a:cs typeface="EJNMOB+Times New Roman Bold"/>
              </a:rPr>
              <a:t>До</a:t>
            </a:r>
            <a:r>
              <a:rPr sz="2400" spc="-14" dirty="0">
                <a:latin typeface="Times New Roman" pitchFamily="18" charset="0"/>
                <a:cs typeface="EJNMOB+Times New Roman Bold"/>
              </a:rPr>
              <a:t> </a:t>
            </a:r>
            <a:r>
              <a:rPr sz="2400" dirty="0" err="1" smtClean="0">
                <a:latin typeface="Times New Roman" pitchFamily="18" charset="0"/>
                <a:cs typeface="EJNMOB+Times New Roman Bold"/>
              </a:rPr>
              <a:t>реализации</a:t>
            </a:r>
            <a:r>
              <a:rPr lang="ru-RU" sz="2400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sz="2400" dirty="0" err="1" smtClean="0">
                <a:latin typeface="Times New Roman" pitchFamily="18" charset="0"/>
                <a:cs typeface="EJNMOB+Times New Roman Bold"/>
              </a:rPr>
              <a:t>лин</a:t>
            </a:r>
            <a:r>
              <a:rPr sz="2400" dirty="0" err="1" smtClean="0">
                <a:latin typeface="Times New Roman" pitchFamily="18" charset="0"/>
                <a:cs typeface="DOUCFV+Times New Roman Bold"/>
              </a:rPr>
              <a:t>-</a:t>
            </a:r>
            <a:r>
              <a:rPr sz="2400" dirty="0" err="1" smtClean="0">
                <a:latin typeface="Times New Roman" pitchFamily="18" charset="0"/>
                <a:cs typeface="EJNMOB+Times New Roman Bold"/>
              </a:rPr>
              <a:t>проекта</a:t>
            </a:r>
            <a:endParaRPr sz="2400" dirty="0">
              <a:latin typeface="Times New Roman" pitchFamily="18" charset="0"/>
              <a:cs typeface="EJNMOB+Times New Roman Bold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611560" y="4005064"/>
            <a:ext cx="8244408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dirty="0" err="1" smtClean="0">
                <a:latin typeface="Times New Roman" pitchFamily="18" charset="0"/>
                <a:cs typeface="EJNMOB+Times New Roman Bold"/>
              </a:rPr>
              <a:t>Вся</a:t>
            </a:r>
            <a:r>
              <a:rPr spc="-16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информация</a:t>
            </a:r>
            <a:r>
              <a:rPr spc="46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передается</a:t>
            </a:r>
            <a:r>
              <a:rPr spc="18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по электронным</a:t>
            </a:r>
            <a:r>
              <a:rPr spc="30" dirty="0">
                <a:latin typeface="Times New Roman" pitchFamily="18" charset="0"/>
                <a:cs typeface="EJNMOB+Times New Roman Bold"/>
              </a:rPr>
              <a:t> </a:t>
            </a:r>
            <a:r>
              <a:rPr spc="-11" dirty="0">
                <a:latin typeface="Times New Roman" pitchFamily="18" charset="0"/>
                <a:cs typeface="EJNMOB+Times New Roman Bold"/>
              </a:rPr>
              <a:t>формам</a:t>
            </a:r>
            <a:r>
              <a:rPr spc="25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связи</a:t>
            </a:r>
          </a:p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dirty="0" err="1" smtClean="0">
                <a:latin typeface="Times New Roman" pitchFamily="18" charset="0"/>
                <a:cs typeface="EJNMOB+Times New Roman Bold"/>
              </a:rPr>
              <a:t>Используются</a:t>
            </a:r>
            <a:r>
              <a:rPr spc="-24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образцы, </a:t>
            </a:r>
            <a:r>
              <a:rPr spc="-13" dirty="0">
                <a:latin typeface="Times New Roman" pitchFamily="18" charset="0"/>
                <a:cs typeface="EJNMOB+Times New Roman Bold"/>
              </a:rPr>
              <a:t>шаблоны</a:t>
            </a:r>
            <a:r>
              <a:rPr spc="64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и алгоритмы</a:t>
            </a:r>
            <a:r>
              <a:rPr spc="25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для </a:t>
            </a:r>
            <a:r>
              <a:rPr spc="-23" dirty="0">
                <a:latin typeface="Times New Roman" pitchFamily="18" charset="0"/>
                <a:cs typeface="EJNMOB+Times New Roman Bold"/>
              </a:rPr>
              <a:t>подготовки</a:t>
            </a:r>
            <a:r>
              <a:rPr spc="58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новостей</a:t>
            </a:r>
          </a:p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dirty="0">
                <a:latin typeface="Times New Roman" pitchFamily="18" charset="0"/>
                <a:cs typeface="EJNMOB+Times New Roman Bold"/>
              </a:rPr>
              <a:t>различного</a:t>
            </a:r>
            <a:r>
              <a:rPr spc="14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содержания</a:t>
            </a:r>
            <a:r>
              <a:rPr spc="23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на сайте учреждения и мессенджерах (с ограничением</a:t>
            </a:r>
          </a:p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dirty="0">
                <a:latin typeface="Times New Roman" pitchFamily="18" charset="0"/>
                <a:cs typeface="EJNMOB+Times New Roman Bold"/>
              </a:rPr>
              <a:t>редактирования</a:t>
            </a:r>
            <a:r>
              <a:rPr spc="35" dirty="0">
                <a:latin typeface="Times New Roman" pitchFamily="18" charset="0"/>
                <a:cs typeface="EJNMOB+Times New Roman Bold"/>
              </a:rPr>
              <a:t> </a:t>
            </a:r>
            <a:r>
              <a:rPr dirty="0">
                <a:latin typeface="Times New Roman" pitchFamily="18" charset="0"/>
                <a:cs typeface="EJNMOB+Times New Roman Bold"/>
              </a:rPr>
              <a:t>и количества</a:t>
            </a:r>
            <a:r>
              <a:rPr spc="15" dirty="0">
                <a:latin typeface="Times New Roman" pitchFamily="18" charset="0"/>
                <a:cs typeface="EJNMOB+Times New Roman Bold"/>
              </a:rPr>
              <a:t> </a:t>
            </a:r>
            <a:r>
              <a:rPr spc="-15" dirty="0">
                <a:latin typeface="Times New Roman" pitchFamily="18" charset="0"/>
                <a:cs typeface="EJNMOB+Times New Roman Bold"/>
              </a:rPr>
              <a:t>печатных</a:t>
            </a:r>
            <a:r>
              <a:rPr spc="31" dirty="0">
                <a:latin typeface="Times New Roman" pitchFamily="18" charset="0"/>
                <a:cs typeface="EJNMOB+Times New Roman Bold"/>
              </a:rPr>
              <a:t> </a:t>
            </a:r>
            <a:r>
              <a:rPr spc="-11" dirty="0" err="1">
                <a:latin typeface="Times New Roman" pitchFamily="18" charset="0"/>
                <a:cs typeface="EJNMOB+Times New Roman Bold"/>
              </a:rPr>
              <a:t>символов</a:t>
            </a:r>
            <a:r>
              <a:rPr spc="-11" dirty="0" smtClean="0">
                <a:latin typeface="Times New Roman" pitchFamily="18" charset="0"/>
                <a:cs typeface="EJNMOB+Times New Roman Bold"/>
              </a:rPr>
              <a:t>)</a:t>
            </a:r>
            <a:endParaRPr lang="ru-RU" spc="-11" dirty="0" smtClean="0">
              <a:latin typeface="Times New Roman" pitchFamily="18" charset="0"/>
              <a:cs typeface="EJNMOB+Times New Roman Bold"/>
            </a:endParaRPr>
          </a:p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EJNMOB+Times New Roman Bold"/>
              </a:rPr>
              <a:t>Электронный</a:t>
            </a:r>
            <a:r>
              <a:rPr lang="ru-RU" spc="19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вариант</a:t>
            </a:r>
            <a:r>
              <a:rPr lang="ru-RU" spc="17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новостей</a:t>
            </a:r>
            <a:r>
              <a:rPr lang="ru-RU" spc="25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pc="-10" dirty="0" smtClean="0">
                <a:latin typeface="Times New Roman" pitchFamily="18" charset="0"/>
                <a:cs typeface="EJNMOB+Times New Roman Bold"/>
              </a:rPr>
              <a:t>формируется</a:t>
            </a:r>
            <a:r>
              <a:rPr lang="ru-RU" spc="41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на компьютере,</a:t>
            </a:r>
            <a:r>
              <a:rPr lang="ru-RU" spc="13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телефоне,</a:t>
            </a:r>
            <a:r>
              <a:rPr lang="ru-RU" spc="28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pc="-29" dirty="0" smtClean="0">
                <a:latin typeface="Times New Roman" pitchFamily="18" charset="0"/>
                <a:cs typeface="EJNMOB+Times New Roman Bold"/>
              </a:rPr>
              <a:t>исходя</a:t>
            </a:r>
            <a:r>
              <a:rPr lang="ru-RU" spc="36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из</a:t>
            </a:r>
          </a:p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EJNMOB+Times New Roman Bold"/>
              </a:rPr>
              <a:t>требований</a:t>
            </a:r>
            <a:r>
              <a:rPr lang="ru-RU" spc="18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к техническим</a:t>
            </a:r>
            <a:r>
              <a:rPr lang="ru-RU" spc="10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характеристикам</a:t>
            </a:r>
            <a:r>
              <a:rPr lang="ru-RU" spc="43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pc="-13" dirty="0" smtClean="0">
                <a:latin typeface="Times New Roman" pitchFamily="18" charset="0"/>
                <a:cs typeface="EJNMOB+Times New Roman Bold"/>
              </a:rPr>
              <a:t>файлов</a:t>
            </a:r>
            <a:r>
              <a:rPr lang="ru-RU" spc="42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и изображений</a:t>
            </a:r>
          </a:p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lang="ru-RU" spc="-10" dirty="0" smtClean="0">
                <a:latin typeface="Times New Roman" pitchFamily="18" charset="0"/>
                <a:cs typeface="EJNMOB+Times New Roman Bold"/>
              </a:rPr>
              <a:t>Новости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 размещаются</a:t>
            </a:r>
            <a:r>
              <a:rPr lang="ru-RU" spc="43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вовремя,</a:t>
            </a:r>
            <a:r>
              <a:rPr lang="ru-RU" spc="16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pc="-12" dirty="0" smtClean="0">
                <a:latin typeface="Times New Roman" pitchFamily="18" charset="0"/>
                <a:cs typeface="EJNMOB+Times New Roman Bold"/>
              </a:rPr>
              <a:t>без</a:t>
            </a:r>
            <a:r>
              <a:rPr lang="ru-RU" spc="17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опозданий</a:t>
            </a:r>
            <a:r>
              <a:rPr lang="ru-RU" spc="30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и</a:t>
            </a:r>
            <a:r>
              <a:rPr lang="ru-RU" spc="13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задержки</a:t>
            </a:r>
            <a:r>
              <a:rPr lang="ru-RU" spc="23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и с повышенным</a:t>
            </a:r>
          </a:p>
          <a:p>
            <a:pPr marR="0">
              <a:spcAft>
                <a:spcPts val="0"/>
              </a:spcAft>
              <a:buFont typeface="Wingdings" pitchFamily="2" charset="2"/>
              <a:buChar char="ü"/>
            </a:pPr>
            <a:r>
              <a:rPr lang="ru-RU" spc="-15" dirty="0" smtClean="0">
                <a:latin typeface="Times New Roman" pitchFamily="18" charset="0"/>
                <a:cs typeface="EJNMOB+Times New Roman Bold"/>
              </a:rPr>
              <a:t>качеством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 содержания</a:t>
            </a:r>
            <a:r>
              <a:rPr lang="ru-RU" spc="23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dirty="0" smtClean="0">
                <a:latin typeface="Times New Roman" pitchFamily="18" charset="0"/>
                <a:cs typeface="EJNMOB+Times New Roman Bold"/>
              </a:rPr>
              <a:t>и стиля</a:t>
            </a:r>
          </a:p>
        </p:txBody>
      </p:sp>
      <p:sp>
        <p:nvSpPr>
          <p:cNvPr id="10" name="object 9"/>
          <p:cNvSpPr txBox="1"/>
          <p:nvPr/>
        </p:nvSpPr>
        <p:spPr>
          <a:xfrm>
            <a:off x="827584" y="3356992"/>
            <a:ext cx="74888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algn="ctr"/>
            <a:r>
              <a:rPr sz="2400" dirty="0" err="1">
                <a:latin typeface="Times New Roman" pitchFamily="18" charset="0"/>
                <a:cs typeface="EJNMOB+Times New Roman Bold"/>
              </a:rPr>
              <a:t>После</a:t>
            </a:r>
            <a:r>
              <a:rPr sz="2400" spc="-32" dirty="0">
                <a:latin typeface="Times New Roman" pitchFamily="18" charset="0"/>
                <a:cs typeface="EJNMOB+Times New Roman Bold"/>
              </a:rPr>
              <a:t> </a:t>
            </a:r>
            <a:r>
              <a:rPr sz="2400" dirty="0" err="1" smtClean="0">
                <a:latin typeface="Times New Roman" pitchFamily="18" charset="0"/>
                <a:cs typeface="EJNMOB+Times New Roman Bold"/>
              </a:rPr>
              <a:t>реализации</a:t>
            </a:r>
            <a:r>
              <a:rPr lang="ru-RU" sz="2400" dirty="0" smtClean="0">
                <a:latin typeface="Times New Roman" pitchFamily="18" charset="0"/>
                <a:cs typeface="EJNMOB+Times New Roman Bold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EJNMOB+Times New Roman Bold"/>
              </a:rPr>
              <a:t>лин</a:t>
            </a:r>
            <a:r>
              <a:rPr lang="ru-RU" sz="2400" dirty="0" err="1" smtClean="0">
                <a:latin typeface="Times New Roman" pitchFamily="18" charset="0"/>
                <a:cs typeface="DOUCFV+Times New Roman Bold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EJNMOB+Times New Roman Bold"/>
              </a:rPr>
              <a:t>проекта</a:t>
            </a:r>
            <a:endParaRPr sz="2400" dirty="0">
              <a:latin typeface="Times New Roman" pitchFamily="18" charset="0"/>
              <a:cs typeface="EJNMOB+Times New Roman Bold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 txBox="1"/>
          <p:nvPr/>
        </p:nvSpPr>
        <p:spPr>
          <a:xfrm>
            <a:off x="611560" y="1772816"/>
            <a:ext cx="8208912" cy="32576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Сокращение времени практически во всех процессах.</a:t>
            </a:r>
            <a:endParaRPr lang="ru-RU" sz="2400" kern="0" dirty="0" smtClean="0">
              <a:solidFill>
                <a:schemeClr val="bg1"/>
              </a:solidFill>
              <a:latin typeface="Times New Roman" pitchFamily="18" charset="0"/>
              <a:cs typeface="EJNMOB+Times New Roman Bold"/>
            </a:endParaRPr>
          </a:p>
          <a:p>
            <a:pPr marL="0" marR="0" algn="ctr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Сформи</a:t>
            </a:r>
            <a:r>
              <a:rPr lang="ru-RU"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рована</a:t>
            </a:r>
            <a:r>
              <a:rPr lang="ru-RU"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сплоченная</a:t>
            </a:r>
            <a:r>
              <a:rPr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команда по внедрению улучшений в </a:t>
            </a:r>
            <a:r>
              <a:rPr sz="2400" kern="0" dirty="0" err="1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процессе</a:t>
            </a:r>
            <a:r>
              <a:rPr sz="2400" kern="0" dirty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освещения</a:t>
            </a:r>
            <a:r>
              <a:rPr lang="ru-RU"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деятельности</a:t>
            </a:r>
            <a:r>
              <a:rPr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 </a:t>
            </a:r>
            <a:r>
              <a:rPr sz="2400" kern="0" dirty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учреждения в сети Интернет, а также с целью </a:t>
            </a:r>
            <a:r>
              <a:rPr sz="2400" kern="0" dirty="0" err="1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создания</a:t>
            </a:r>
            <a:r>
              <a:rPr sz="2400" kern="0" dirty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единого</a:t>
            </a:r>
            <a:r>
              <a:rPr lang="ru-RU"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информационного</a:t>
            </a:r>
            <a:r>
              <a:rPr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пространства для оперативного и </a:t>
            </a:r>
            <a:r>
              <a:rPr lang="ru-RU"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онструктивного</a:t>
            </a:r>
            <a:r>
              <a:rPr sz="2400" kern="0" dirty="0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взаимодействия</a:t>
            </a:r>
            <a:r>
              <a:rPr sz="2400" kern="0" dirty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 </a:t>
            </a:r>
            <a:r>
              <a:rPr sz="2400" kern="0" dirty="0" err="1" smtClean="0">
                <a:solidFill>
                  <a:schemeClr val="bg1"/>
                </a:solidFill>
                <a:latin typeface="Times New Roman" pitchFamily="18" charset="0"/>
                <a:cs typeface="EJNMOB+Times New Roman Bold"/>
              </a:rPr>
              <a:t>педагогов</a:t>
            </a:r>
            <a:endParaRPr sz="2400" kern="0" dirty="0">
              <a:solidFill>
                <a:schemeClr val="bg1"/>
              </a:solidFill>
              <a:latin typeface="Times New Roman" pitchFamily="18" charset="0"/>
              <a:cs typeface="EJNMOB+Times New Roman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33265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Итоги мероприятий по устранению проблем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Светлана-пк\почта\Бережливые 001.jpg"/>
          <p:cNvPicPr>
            <a:picLocks noChangeAspect="1" noChangeArrowheads="1"/>
          </p:cNvPicPr>
          <p:nvPr/>
        </p:nvPicPr>
        <p:blipFill>
          <a:blip r:embed="rId2" cstate="print"/>
          <a:srcRect l="19767" t="2534" r="8140" b="2849"/>
          <a:stretch>
            <a:fillRect/>
          </a:stretch>
        </p:blipFill>
        <p:spPr bwMode="auto">
          <a:xfrm rot="16200000">
            <a:off x="2167862" y="-1511678"/>
            <a:ext cx="4752528" cy="8585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692696"/>
          <a:ext cx="7992888" cy="31969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92488"/>
                <a:gridCol w="1944216"/>
                <a:gridCol w="1656184"/>
              </a:tblGrid>
              <a:tr h="37581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/>
                        <a:t>Цели</a:t>
                      </a:r>
                      <a:endParaRPr lang="ru-RU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9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цели, единицы измерения</a:t>
                      </a:r>
                      <a:endParaRPr lang="ru-RU" sz="2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Текущий показатель</a:t>
                      </a:r>
                      <a:endParaRPr lang="ru-RU" sz="2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Целевой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показатель</a:t>
                      </a:r>
                      <a:endParaRPr lang="ru-RU" sz="2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/>
                        <a:t>Сократить временные затраты при подготовке и размещении информации на сайте, в </a:t>
                      </a:r>
                      <a:r>
                        <a:rPr lang="ru-RU" sz="2400" dirty="0" err="1"/>
                        <a:t>мессенджерах</a:t>
                      </a:r>
                      <a:r>
                        <a:rPr lang="ru-RU" sz="2400" dirty="0"/>
                        <a:t> и социальных сетях учреждения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4 часа 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2 часа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405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4581128"/>
          <a:ext cx="8136904" cy="140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36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/>
                        <a:t>Эффекты</a:t>
                      </a:r>
                      <a:endParaRPr lang="ru-RU" sz="3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/>
                        <a:t>Экономия времени</a:t>
                      </a:r>
                    </a:p>
                    <a:p>
                      <a:pPr algn="ctr"/>
                      <a:r>
                        <a:rPr lang="ru-RU" sz="2400" kern="1200" dirty="0" smtClean="0"/>
                        <a:t>Размещение актуальной информации без задержки</a:t>
                      </a:r>
                      <a:endParaRPr lang="ru-RU" sz="2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908720"/>
          <a:ext cx="7632848" cy="44448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32848"/>
              </a:tblGrid>
              <a:tr h="1085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Обоснования</a:t>
                      </a:r>
                      <a:endParaRPr lang="ru-RU" sz="32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085379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/>
                        <a:t>Необходимость своевременного  и быстрого  размещения информации в сети Интернет и </a:t>
                      </a:r>
                      <a:r>
                        <a:rPr lang="ru-RU" sz="2400" kern="1200" dirty="0" err="1" smtClean="0"/>
                        <a:t>мессенджерах</a:t>
                      </a:r>
                      <a:r>
                        <a:rPr lang="ru-RU" sz="2400" kern="1200" dirty="0" smtClean="0"/>
                        <a:t> учреждения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853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Разностилевое</a:t>
                      </a:r>
                      <a:r>
                        <a:rPr lang="ru-RU" sz="2400" dirty="0" smtClean="0"/>
                        <a:t> оформление текстовой информации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85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Временные потери при согласовании текста новостей</a:t>
                      </a:r>
                    </a:p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332656"/>
          <a:ext cx="8424936" cy="5608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49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Сроки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1. Согласование </a:t>
                      </a:r>
                      <a:r>
                        <a:rPr lang="ru-RU" sz="2000" dirty="0"/>
                        <a:t>паспорта </a:t>
                      </a:r>
                      <a:r>
                        <a:rPr lang="ru-RU" sz="2000" dirty="0" err="1"/>
                        <a:t>лин-проекта</a:t>
                      </a:r>
                      <a:r>
                        <a:rPr lang="ru-RU" sz="2000" dirty="0"/>
                        <a:t>  –  13 декабря  2021 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2. Картирование текущего состояния  -  с 13.12.2021г.  по 27.12. 2021 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3. Анализ проблем и потерь – с 28.12.2021г по 10.01.2022г.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4. Составление карты целевого состояния –  с 11.01.2022г. по 17.01.2022г.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5. Разработка плана мероприятий 18.01.2022г по 24.01.2022 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6. Защита плана мероприятий перед заказчиком – 25.01. 2022 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7. Внедрение улучшений -   26.01.2022г. по 19.05.2022г.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8. Мониторинг результатов  -   с 20.05.2022г. по 25.05.2022г.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9. Закрытие </a:t>
                      </a:r>
                      <a:r>
                        <a:rPr lang="ru-RU" sz="2000" dirty="0" err="1"/>
                        <a:t>лин-проекта</a:t>
                      </a:r>
                      <a:r>
                        <a:rPr lang="ru-RU" sz="2000" dirty="0"/>
                        <a:t> 26.05.2022 г.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10. Мониторинг стабильности достигнутых результатов – 27.05. 2022 г.- 03.05.2022г.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Введение в предметную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область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(описание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ситуации «Как есть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») Анализ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проблем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980728"/>
          <a:ext cx="8496945" cy="5247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3456384"/>
                <a:gridCol w="244827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Проблемы</a:t>
                      </a:r>
                      <a:endParaRPr lang="ru-RU" sz="16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Способ решения</a:t>
                      </a:r>
                      <a:endParaRPr lang="ru-RU" sz="16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Экономия времени</a:t>
                      </a:r>
                      <a:endParaRPr lang="ru-RU" sz="1600" b="1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Длительный процесс подготовки информации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Печать текста в </a:t>
                      </a:r>
                      <a:r>
                        <a:rPr lang="ru-RU" sz="1600" dirty="0" err="1"/>
                        <a:t>мессенджере</a:t>
                      </a:r>
                      <a:r>
                        <a:rPr lang="ru-RU" sz="1600" dirty="0"/>
                        <a:t> 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Сокращение </a:t>
                      </a:r>
                      <a:r>
                        <a:rPr lang="ru-RU" sz="1600" dirty="0" smtClean="0"/>
                        <a:t>ВПП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(40 минут – 18 минут)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Избыточность информации 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Разработка образца и алгоритма для подготовки новостей различного содержания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Сокращение ВПП </a:t>
                      </a:r>
                      <a:endParaRPr lang="ru-RU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/>
                        <a:t>20 минут – </a:t>
                      </a:r>
                      <a:r>
                        <a:rPr lang="ru-RU" sz="1600" dirty="0" smtClean="0"/>
                        <a:t>10 </a:t>
                      </a:r>
                      <a:r>
                        <a:rPr lang="ru-RU" sz="1600" dirty="0"/>
                        <a:t>минут)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Длительное время загрузки нескольких изображений или файлов с большим объемом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Возможность делать электронный вариант новостей на компьютере, телефоне, исходя из требований к техническим характеристикам файлов и изображений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Сокращение </a:t>
                      </a:r>
                      <a:r>
                        <a:rPr lang="ru-RU" sz="1600" dirty="0" smtClean="0"/>
                        <a:t>ВПП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/>
                        <a:t>40 минут – </a:t>
                      </a:r>
                      <a:r>
                        <a:rPr lang="ru-RU" sz="1600" dirty="0" smtClean="0"/>
                        <a:t>25 </a:t>
                      </a:r>
                      <a:r>
                        <a:rPr lang="ru-RU" sz="1600" dirty="0"/>
                        <a:t>минут)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Разностилевое оформление текстовой информации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Передача информации по электронной почте. Разработка шаблона для размещения информации на сайте учреждения(с ограничением редактирования и количества печатных символов)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Сокращение </a:t>
                      </a:r>
                      <a:r>
                        <a:rPr lang="ru-RU" sz="1600" dirty="0" smtClean="0"/>
                        <a:t>ВПП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(40 минут - </a:t>
                      </a:r>
                      <a:r>
                        <a:rPr lang="ru-RU" sz="1600" dirty="0" smtClean="0"/>
                        <a:t>15 </a:t>
                      </a:r>
                      <a:r>
                        <a:rPr lang="ru-RU" sz="1600" dirty="0"/>
                        <a:t>минут)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Необходимость своевременного размещения новостей на сайте и в мессенджерах учреждения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Передача материалов по электронным формам связи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Сокращение </a:t>
                      </a:r>
                      <a:r>
                        <a:rPr lang="ru-RU" sz="1600" dirty="0" smtClean="0"/>
                        <a:t>ВПП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/>
                        <a:t>20 минут - </a:t>
                      </a:r>
                      <a:r>
                        <a:rPr lang="ru-RU" sz="1600" dirty="0" smtClean="0"/>
                        <a:t>10 </a:t>
                      </a:r>
                      <a:r>
                        <a:rPr lang="ru-RU" sz="1600" dirty="0"/>
                        <a:t>минут)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Карта текущего состояния процесса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5536" y="692696"/>
            <a:ext cx="1584176" cy="18466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1 Администрация</a:t>
            </a:r>
          </a:p>
          <a:p>
            <a:pPr marR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Поручение</a:t>
            </a:r>
            <a:r>
              <a:rPr lang="ru-RU" sz="1600" spc="-10" dirty="0" smtClean="0">
                <a:solidFill>
                  <a:srgbClr val="000000"/>
                </a:solidFill>
                <a:cs typeface="EJNMOB+Times New Roman Bold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о</a:t>
            </a:r>
          </a:p>
          <a:p>
            <a:pPr marR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размещении</a:t>
            </a:r>
          </a:p>
          <a:p>
            <a:pPr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информации</a:t>
            </a:r>
          </a:p>
          <a:p>
            <a:pPr marR="0" algn="ctr"/>
            <a:r>
              <a:rPr lang="ru-RU" sz="1600" dirty="0" smtClean="0">
                <a:solidFill>
                  <a:srgbClr val="000000"/>
                </a:solidFill>
                <a:cs typeface="DOUCFV+Times New Roman Bold"/>
              </a:rPr>
              <a:t>2-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5</a:t>
            </a:r>
            <a:r>
              <a:rPr lang="ru-RU" sz="1600" spc="-32" dirty="0" smtClean="0">
                <a:solidFill>
                  <a:srgbClr val="000000"/>
                </a:solidFill>
                <a:cs typeface="EJNMOB+Times New Roman Bold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мин</a:t>
            </a:r>
          </a:p>
          <a:p>
            <a:pPr algn="ctr"/>
            <a:endParaRPr lang="ru-RU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2195736" y="980728"/>
            <a:ext cx="144016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2 Педагоги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Сбор</a:t>
            </a:r>
            <a:r>
              <a:rPr lang="ru-RU" sz="1600" spc="-11" dirty="0" smtClean="0">
                <a:solidFill>
                  <a:srgbClr val="000000"/>
                </a:solidFill>
                <a:cs typeface="EJNMOB+Times New Roman Bold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 </a:t>
            </a:r>
            <a:r>
              <a:rPr lang="ru-RU" sz="1600" spc="-17" dirty="0" smtClean="0">
                <a:solidFill>
                  <a:srgbClr val="000000"/>
                </a:solidFill>
                <a:cs typeface="EJNMOB+Times New Roman Bold"/>
              </a:rPr>
              <a:t>подготовка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информации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DOUCFV+Times New Roman Bold"/>
              </a:rPr>
              <a:t>40-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50</a:t>
            </a:r>
            <a:r>
              <a:rPr lang="ru-RU" sz="1600" spc="-50" dirty="0" smtClean="0">
                <a:solidFill>
                  <a:srgbClr val="000000"/>
                </a:solidFill>
                <a:cs typeface="EJNMOB+Times New Roman Bold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мин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3923928" y="980728"/>
            <a:ext cx="144016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3 Методист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Передача информации зам.директора по УВР 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5580112" y="1052736"/>
            <a:ext cx="1584176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4 Зам.директора по УВР, методист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Отбор, обработка и редактирование информации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7380312" y="1268760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5  Зам.директора по УВР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Отправка информации директору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10-15 мин.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323528" y="2852936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6 Директор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Проверка и отправка информации на доработку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2123728" y="3068960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7 Зам.директора по УВР, методист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Исправление ошибок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3923928" y="3429000"/>
            <a:ext cx="1584176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8  Зам.директора по УВР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Повторная отправка информации директору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10-15 мин.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5652120" y="3717032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9 Директор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Проверка и отправка информации для размещения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7380312" y="3933056"/>
            <a:ext cx="158417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10  Зам.директора по УВР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Размещение информации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10-15 мин.</a:t>
            </a:r>
            <a:endParaRPr lang="ru-RU" dirty="0"/>
          </a:p>
        </p:txBody>
      </p:sp>
      <p:sp>
        <p:nvSpPr>
          <p:cNvPr id="88" name="object 67"/>
          <p:cNvSpPr txBox="1"/>
          <p:nvPr/>
        </p:nvSpPr>
        <p:spPr>
          <a:xfrm>
            <a:off x="0" y="5473005"/>
            <a:ext cx="8352928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marR="0" indent="-342900">
              <a:lnSpc>
                <a:spcPts val="177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Избыточное</a:t>
            </a:r>
            <a:r>
              <a:rPr sz="1600" spc="27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sz="1600" spc="34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indent="-342900">
              <a:lnSpc>
                <a:spcPts val="177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Разностилевое</a:t>
            </a:r>
            <a:r>
              <a:rPr sz="1600" spc="3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оформление</a:t>
            </a:r>
            <a:r>
              <a:rPr sz="1600" spc="407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информации,</a:t>
            </a:r>
            <a:r>
              <a:rPr sz="1600" spc="1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sz="1600" spc="7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структуры</a:t>
            </a:r>
            <a:r>
              <a:rPr sz="1600" spc="56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sz="1600" spc="-1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77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Длительное</a:t>
            </a:r>
            <a:r>
              <a:rPr lang="ru-RU" sz="1600" spc="2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время загрузки</a:t>
            </a:r>
            <a:r>
              <a:rPr lang="ru-RU" sz="1600" spc="1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нескольких</a:t>
            </a:r>
            <a:r>
              <a:rPr lang="ru-RU" sz="1600" spc="2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изображений</a:t>
            </a:r>
            <a:r>
              <a:rPr lang="ru-RU" sz="1600" spc="2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файлов</a:t>
            </a:r>
            <a:r>
              <a:rPr lang="ru-RU" sz="1600" spc="15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большим </a:t>
            </a:r>
            <a:r>
              <a:rPr lang="ru-RU" sz="1600" spc="-1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объемом</a:t>
            </a:r>
          </a:p>
          <a:p>
            <a:pPr marL="342900" indent="-342900">
              <a:lnSpc>
                <a:spcPts val="177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Отправка</a:t>
            </a:r>
            <a:r>
              <a:rPr lang="ru-RU" sz="1600" spc="4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информации разными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мессенджерами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770"/>
              </a:lnSpc>
              <a:buFont typeface="+mj-lt"/>
              <a:buAutoNum type="arabicPeriod"/>
            </a:pPr>
            <a:r>
              <a:rPr lang="ru-RU" sz="1600" spc="-1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Отсутствие ответственного за организацию процесса</a:t>
            </a:r>
          </a:p>
          <a:p>
            <a:pPr marL="0" marR="0">
              <a:lnSpc>
                <a:spcPts val="1770"/>
              </a:lnSpc>
              <a:spcBef>
                <a:spcPts val="0"/>
              </a:spcBef>
              <a:spcAft>
                <a:spcPts val="0"/>
              </a:spcAft>
            </a:pPr>
            <a:endParaRPr sz="1600" spc="-1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876256" y="6237312"/>
            <a:ext cx="208823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ВВП </a:t>
            </a:r>
          </a:p>
          <a:p>
            <a:pPr algn="ctr"/>
            <a:r>
              <a:rPr lang="ru-RU" sz="1600" i="1" dirty="0" smtClean="0"/>
              <a:t>примерно 4 часа</a:t>
            </a:r>
          </a:p>
        </p:txBody>
      </p:sp>
      <p:sp>
        <p:nvSpPr>
          <p:cNvPr id="90" name="5-конечная звезда 89"/>
          <p:cNvSpPr/>
          <p:nvPr/>
        </p:nvSpPr>
        <p:spPr>
          <a:xfrm>
            <a:off x="3995936" y="476672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1" name="5-конечная звезда 90"/>
          <p:cNvSpPr/>
          <p:nvPr/>
        </p:nvSpPr>
        <p:spPr>
          <a:xfrm>
            <a:off x="4644008" y="476672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2" name="5-конечная звезда 91"/>
          <p:cNvSpPr/>
          <p:nvPr/>
        </p:nvSpPr>
        <p:spPr>
          <a:xfrm>
            <a:off x="5508104" y="548680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3" name="5-конечная звезда 92"/>
          <p:cNvSpPr/>
          <p:nvPr/>
        </p:nvSpPr>
        <p:spPr>
          <a:xfrm>
            <a:off x="6084168" y="548680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4" name="5-конечная звезда 93"/>
          <p:cNvSpPr/>
          <p:nvPr/>
        </p:nvSpPr>
        <p:spPr>
          <a:xfrm>
            <a:off x="6588224" y="548680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5" name="5-конечная звезда 94"/>
          <p:cNvSpPr/>
          <p:nvPr/>
        </p:nvSpPr>
        <p:spPr>
          <a:xfrm>
            <a:off x="251520" y="2492896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6" name="5-конечная звезда 95"/>
          <p:cNvSpPr/>
          <p:nvPr/>
        </p:nvSpPr>
        <p:spPr>
          <a:xfrm>
            <a:off x="2051720" y="2636912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7" name="5-конечная звезда 96"/>
          <p:cNvSpPr/>
          <p:nvPr/>
        </p:nvSpPr>
        <p:spPr>
          <a:xfrm>
            <a:off x="8495928" y="836712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8" name="5-конечная звезда 97"/>
          <p:cNvSpPr/>
          <p:nvPr/>
        </p:nvSpPr>
        <p:spPr>
          <a:xfrm>
            <a:off x="8495928" y="3573016"/>
            <a:ext cx="648072" cy="576064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7" y="836712"/>
          <a:ext cx="8640962" cy="548965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12070"/>
                <a:gridCol w="1490808"/>
                <a:gridCol w="1160039"/>
                <a:gridCol w="1275749"/>
                <a:gridCol w="2286179"/>
                <a:gridCol w="1242437"/>
                <a:gridCol w="873680"/>
              </a:tblGrid>
              <a:tr h="348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№ </a:t>
                      </a:r>
                      <a:r>
                        <a:rPr lang="ru-RU" sz="1050" dirty="0" err="1"/>
                        <a:t>п\п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Обоснование (проблема)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Причины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Планируемые мероприятия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Документ, подтверждающий выполнение работы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Ответственный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Сроки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</a:tr>
              <a:tr h="1045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 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Необходимость своевременного размещения новостей на сайте и в </a:t>
                      </a:r>
                      <a:r>
                        <a:rPr lang="ru-RU" sz="1050" dirty="0" err="1"/>
                        <a:t>мессенджерах</a:t>
                      </a:r>
                      <a:r>
                        <a:rPr lang="ru-RU" sz="1050" dirty="0"/>
                        <a:t> учреждения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Занятость педагогов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Передача материалов по электронным формам связи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Утвержденный алгоритм передачи информации для размещения на сайте учреждения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Педагоги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11.01.2022г-18.01.2022г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</a:tr>
              <a:tr h="87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2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 Избыточность информации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Отсутствие алгоритма подготовки информации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Разработка образца и алгоритма для подготовки новостей различного содержания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Утвержденный алгоритм передачи информации для размещения на сайте учреждения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Директор, зам.директора по УВР, методисты, педагоги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19.01.2022г- 31.01.2022г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</a:tr>
              <a:tr h="1742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3 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Длительное время загрузки нескольких изображений или файлов с большим объемом.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Отсутствие единых требований к техническим характеристикам файлов и изображений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Возможность делать электронный вариант новостей на компьютере, телефоне, исходя из требований к техническим характеристикам файлов и изображений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Утвержденный алгоритм подготовки информации на сайт учреждения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Зам.директора по УВР, методисты, педагоги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01.02.2022г-28.02.2022г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</a:tr>
              <a:tr h="1393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4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 Разностилевое оформлении текстовой информации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Отсутствие общих требований к подготовке и оформлению материалов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Разработка шаблона для размещения информации на сайте учреждения (с ограничением редактирования и количества печатных символов)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Утверждение шаблона для размещения информации на сайте учреждения (с ограничением редактирования и количества печатныхсимволов)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Директор, зам.директора по УВР, методисты, педагоги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01.03.2022г-21.03.2022г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526" marR="44526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18864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 мероприятий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Карта текущего состояния процесса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5536" y="692696"/>
            <a:ext cx="1584176" cy="18466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1 Администрация</a:t>
            </a:r>
          </a:p>
          <a:p>
            <a:pPr marR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Поручение</a:t>
            </a:r>
            <a:r>
              <a:rPr lang="ru-RU" sz="1600" spc="-10" dirty="0" smtClean="0">
                <a:solidFill>
                  <a:srgbClr val="000000"/>
                </a:solidFill>
                <a:cs typeface="EJNMOB+Times New Roman Bold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о</a:t>
            </a:r>
          </a:p>
          <a:p>
            <a:pPr marR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размещении</a:t>
            </a:r>
          </a:p>
          <a:p>
            <a:pPr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информации</a:t>
            </a:r>
          </a:p>
          <a:p>
            <a:pPr marR="0" algn="ctr"/>
            <a:r>
              <a:rPr lang="ru-RU" sz="1600" dirty="0" smtClean="0">
                <a:solidFill>
                  <a:srgbClr val="000000"/>
                </a:solidFill>
                <a:cs typeface="DOUCFV+Times New Roman Bold"/>
              </a:rPr>
              <a:t>2-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5</a:t>
            </a:r>
            <a:r>
              <a:rPr lang="ru-RU" sz="1600" spc="-32" dirty="0" smtClean="0">
                <a:solidFill>
                  <a:srgbClr val="000000"/>
                </a:solidFill>
                <a:cs typeface="EJNMOB+Times New Roman Bold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мин</a:t>
            </a:r>
          </a:p>
          <a:p>
            <a:pPr algn="ctr"/>
            <a:endParaRPr lang="ru-RU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2195736" y="980728"/>
            <a:ext cx="144016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2 Педагоги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Сбор</a:t>
            </a:r>
            <a:r>
              <a:rPr lang="ru-RU" sz="1600" spc="-11" dirty="0" smtClean="0">
                <a:solidFill>
                  <a:srgbClr val="000000"/>
                </a:solidFill>
                <a:cs typeface="EJNMOB+Times New Roman Bold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 </a:t>
            </a:r>
            <a:r>
              <a:rPr lang="ru-RU" sz="1600" spc="-17" dirty="0" smtClean="0">
                <a:solidFill>
                  <a:srgbClr val="000000"/>
                </a:solidFill>
                <a:cs typeface="EJNMOB+Times New Roman Bold"/>
              </a:rPr>
              <a:t>подготовка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информации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DOUCFV+Times New Roman Bold"/>
              </a:rPr>
              <a:t>20-</a:t>
            </a:r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25мин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3923928" y="980728"/>
            <a:ext cx="144016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3 Методист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Передача информации зам.директора по УВР 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10-15 мин.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5580112" y="1052736"/>
            <a:ext cx="1584176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4 Зам.директора по УВР, методист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Отбор, обработка и редактирование информации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7380312" y="1268760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5  Зам.директора по УВР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Отправка информации директору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10-15 мин.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323528" y="2852936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6 Директор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Проверка и отправка информации на доработку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2123728" y="3068960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7 Зам.директора по УВР, методист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Исправление ошибок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3923928" y="3429000"/>
            <a:ext cx="1584176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8  Зам.директора по УВР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Повторная отправка информации директору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10-15 мин.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5652120" y="3717032"/>
            <a:ext cx="1584176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9 Директор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Проверка и отправка информации для размещения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20-30 мин.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7380312" y="3933056"/>
            <a:ext cx="158417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Шаг 10  Зам.директора по УВР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Размещение информации</a:t>
            </a:r>
          </a:p>
          <a:p>
            <a:pPr lvl="0" algn="ctr"/>
            <a:r>
              <a:rPr lang="ru-RU" sz="1600" dirty="0" smtClean="0">
                <a:solidFill>
                  <a:srgbClr val="000000"/>
                </a:solidFill>
                <a:cs typeface="EJNMOB+Times New Roman Bold"/>
              </a:rPr>
              <a:t>10-15 мин.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395536" y="5733256"/>
            <a:ext cx="208823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ВВП </a:t>
            </a:r>
          </a:p>
          <a:p>
            <a:pPr algn="ctr"/>
            <a:r>
              <a:rPr lang="ru-RU" sz="1600" i="1" dirty="0" smtClean="0"/>
              <a:t>Примерно 2 часа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7236296" y="1196752"/>
            <a:ext cx="1728192" cy="1800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979712" y="2924944"/>
            <a:ext cx="1800200" cy="208823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635896" y="3356992"/>
            <a:ext cx="1800200" cy="208823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95536" y="2708920"/>
            <a:ext cx="1800200" cy="208823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987</Words>
  <Application>Microsoft Office PowerPoint</Application>
  <PresentationFormat>Экран (4:3)</PresentationFormat>
  <Paragraphs>201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образовательное учреждение дополнительного образования «Центр детского творчества»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скиф</cp:lastModifiedBy>
  <cp:revision>168</cp:revision>
  <dcterms:created xsi:type="dcterms:W3CDTF">2021-09-13T04:16:26Z</dcterms:created>
  <dcterms:modified xsi:type="dcterms:W3CDTF">2022-05-23T09:43:14Z</dcterms:modified>
</cp:coreProperties>
</file>